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22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3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3" r:id="rId7"/>
    <p:sldId id="264" r:id="rId8"/>
    <p:sldId id="265" r:id="rId9"/>
    <p:sldId id="260" r:id="rId10"/>
    <p:sldId id="266" r:id="rId11"/>
    <p:sldId id="267" r:id="rId12"/>
    <p:sldId id="261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openxmlformats.org/officeDocument/2006/relationships/customXml" Target="../customXml/item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C7964-AFB8-468A-9640-CC40D7C3E9BF}" type="datetimeFigureOut">
              <a:rPr lang="de-AT" smtClean="0"/>
              <a:t>22.09.2015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F199C-2613-4405-8169-0E2337446F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503825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C7964-AFB8-468A-9640-CC40D7C3E9BF}" type="datetimeFigureOut">
              <a:rPr lang="de-AT" smtClean="0"/>
              <a:t>22.09.2015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F199C-2613-4405-8169-0E2337446F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00534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C7964-AFB8-468A-9640-CC40D7C3E9BF}" type="datetimeFigureOut">
              <a:rPr lang="de-AT" smtClean="0"/>
              <a:t>22.09.2015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F199C-2613-4405-8169-0E2337446F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58635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C7964-AFB8-468A-9640-CC40D7C3E9BF}" type="datetimeFigureOut">
              <a:rPr lang="de-AT" smtClean="0"/>
              <a:t>22.09.2015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F199C-2613-4405-8169-0E2337446F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795738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C7964-AFB8-468A-9640-CC40D7C3E9BF}" type="datetimeFigureOut">
              <a:rPr lang="de-AT" smtClean="0"/>
              <a:t>22.09.2015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F199C-2613-4405-8169-0E2337446F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085951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C7964-AFB8-468A-9640-CC40D7C3E9BF}" type="datetimeFigureOut">
              <a:rPr lang="de-AT" smtClean="0"/>
              <a:t>22.09.2015</a:t>
            </a:fld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F199C-2613-4405-8169-0E2337446F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51712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C7964-AFB8-468A-9640-CC40D7C3E9BF}" type="datetimeFigureOut">
              <a:rPr lang="de-AT" smtClean="0"/>
              <a:t>22.09.2015</a:t>
            </a:fld>
            <a:endParaRPr lang="de-AT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F199C-2613-4405-8169-0E2337446F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56272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C7964-AFB8-468A-9640-CC40D7C3E9BF}" type="datetimeFigureOut">
              <a:rPr lang="de-AT" smtClean="0"/>
              <a:t>22.09.2015</a:t>
            </a:fld>
            <a:endParaRPr lang="de-AT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F199C-2613-4405-8169-0E2337446F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843054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C7964-AFB8-468A-9640-CC40D7C3E9BF}" type="datetimeFigureOut">
              <a:rPr lang="de-AT" smtClean="0"/>
              <a:t>22.09.2015</a:t>
            </a:fld>
            <a:endParaRPr lang="de-AT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F199C-2613-4405-8169-0E2337446F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82578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C7964-AFB8-468A-9640-CC40D7C3E9BF}" type="datetimeFigureOut">
              <a:rPr lang="de-AT" smtClean="0"/>
              <a:t>22.09.2015</a:t>
            </a:fld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F199C-2613-4405-8169-0E2337446F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289575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C7964-AFB8-468A-9640-CC40D7C3E9BF}" type="datetimeFigureOut">
              <a:rPr lang="de-AT" smtClean="0"/>
              <a:t>22.09.2015</a:t>
            </a:fld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F199C-2613-4405-8169-0E2337446F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848344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8000"/>
            <a:lum/>
          </a:blip>
          <a:srcRect/>
          <a:stretch>
            <a:fillRect t="-63000" b="-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6C7964-AFB8-468A-9640-CC40D7C3E9BF}" type="datetimeFigureOut">
              <a:rPr lang="de-AT" smtClean="0"/>
              <a:t>22.09.2015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DF199C-2613-4405-8169-0E2337446F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16322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ixton.com/comic/futcqrbm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AT" sz="11500" dirty="0" smtClean="0">
                <a:latin typeface="AR CENA" panose="02000000000000000000" pitchFamily="2" charset="0"/>
              </a:rPr>
              <a:t>Comics</a:t>
            </a:r>
            <a:endParaRPr lang="de-AT" sz="11500" dirty="0">
              <a:latin typeface="AR CENA" panose="02000000000000000000" pitchFamily="2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350439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AT" dirty="0" smtClean="0"/>
              <a:t>30er und 40er Jahre: Walt Disney-Figuren</a:t>
            </a:r>
            <a:endParaRPr lang="de-AT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53549" y="1825625"/>
            <a:ext cx="4140000" cy="41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962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de-AT" dirty="0" smtClean="0"/>
              <a:t>1936 'Flash Gordon‘ - erste Science Fiction-Comicserie,</a:t>
            </a:r>
          </a:p>
          <a:p>
            <a:r>
              <a:rPr lang="de-AT" dirty="0" smtClean="0"/>
              <a:t>1938: 'Superman' (Genre Action/Superhelden-Comics)</a:t>
            </a:r>
          </a:p>
          <a:p>
            <a:pPr marL="0" indent="0">
              <a:buNone/>
            </a:pPr>
            <a:r>
              <a:rPr lang="de-AT" dirty="0" smtClean="0"/>
              <a:t>-&gt; regelrechter Boom von Superhelden in den Vereinigten Staaten </a:t>
            </a:r>
          </a:p>
          <a:p>
            <a:pPr marL="0" indent="0">
              <a:buNone/>
            </a:pPr>
            <a:r>
              <a:rPr lang="de-AT" dirty="0" smtClean="0"/>
              <a:t>-&gt;'Golden Age' der Comics</a:t>
            </a:r>
            <a:endParaRPr lang="de-AT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252012"/>
            <a:ext cx="5181600" cy="349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977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 smtClean="0"/>
              <a:t>1941 wurden die Comics ideologisch verwendet, um propagandistisch gegen die Kriegsgegner vorzugehen</a:t>
            </a:r>
          </a:p>
          <a:p>
            <a:r>
              <a:rPr lang="de-AT" dirty="0" smtClean="0"/>
              <a:t>Nach Ende des 2. Weltkrieges: als schädlich für die Jugend eingestuft </a:t>
            </a:r>
          </a:p>
          <a:p>
            <a:r>
              <a:rPr lang="de-AT" dirty="0" smtClean="0"/>
              <a:t>1954 Comic Code: strenge Vorgaben für die Comicgeschichten</a:t>
            </a:r>
          </a:p>
          <a:p>
            <a:r>
              <a:rPr lang="de-AT" dirty="0" smtClean="0"/>
              <a:t>70er Jahre: Vorgaben gelockert</a:t>
            </a:r>
          </a:p>
          <a:p>
            <a:r>
              <a:rPr lang="de-AT" dirty="0" smtClean="0"/>
              <a:t>60er Jahre: '</a:t>
            </a:r>
            <a:r>
              <a:rPr lang="de-AT" dirty="0" err="1" smtClean="0"/>
              <a:t>Silver</a:t>
            </a:r>
            <a:r>
              <a:rPr lang="de-AT" dirty="0" smtClean="0"/>
              <a:t> Age' der Superhelden-Comics </a:t>
            </a:r>
          </a:p>
          <a:p>
            <a:r>
              <a:rPr lang="de-AT" dirty="0" smtClean="0"/>
              <a:t>Japan: die Mangas</a:t>
            </a:r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97902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AT" dirty="0" smtClean="0"/>
              <a:t>In Europa entstanden mit den </a:t>
            </a:r>
            <a:r>
              <a:rPr lang="de-AT" dirty="0" err="1" smtClean="0"/>
              <a:t>frankobelgischen</a:t>
            </a:r>
            <a:r>
              <a:rPr lang="de-AT" dirty="0" smtClean="0"/>
              <a:t> Comics zahlreiche Klassiker wie 'Asterix', '</a:t>
            </a:r>
            <a:r>
              <a:rPr lang="de-AT" dirty="0" err="1" smtClean="0"/>
              <a:t>Spirou</a:t>
            </a:r>
            <a:r>
              <a:rPr lang="de-AT" dirty="0" smtClean="0"/>
              <a:t> und </a:t>
            </a:r>
            <a:r>
              <a:rPr lang="de-AT" dirty="0" err="1" smtClean="0"/>
              <a:t>Fantasio</a:t>
            </a:r>
            <a:r>
              <a:rPr lang="de-AT" dirty="0" smtClean="0"/>
              <a:t>', '</a:t>
            </a:r>
            <a:r>
              <a:rPr lang="de-AT" dirty="0" err="1" smtClean="0"/>
              <a:t>Blueberry</a:t>
            </a:r>
            <a:r>
              <a:rPr lang="de-AT" dirty="0" smtClean="0"/>
              <a:t>' und 'Lucky Luke', die bis in die heutige Zeit gern gelesen werden.</a:t>
            </a:r>
          </a:p>
          <a:p>
            <a:pPr marL="0" indent="0">
              <a:buNone/>
            </a:pPr>
            <a:endParaRPr lang="de-AT" dirty="0"/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058194"/>
            <a:ext cx="5181600" cy="388620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4243516"/>
            <a:ext cx="2371725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152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>
                <a:latin typeface="AR CENA" panose="02000000000000000000" pitchFamily="2" charset="0"/>
              </a:rPr>
              <a:t>Merkmale</a:t>
            </a:r>
            <a:endParaRPr lang="de-AT" dirty="0">
              <a:latin typeface="AR CENA" panose="02000000000000000000" pitchFamily="2" charset="0"/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287316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>
                <a:latin typeface="AR CENA" panose="02000000000000000000" pitchFamily="2" charset="0"/>
              </a:rPr>
              <a:t>Sprechblasen</a:t>
            </a:r>
            <a:endParaRPr lang="de-AT" dirty="0">
              <a:latin typeface="AR CENA" panose="02000000000000000000" pitchFamily="2" charset="0"/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967" y="1343215"/>
            <a:ext cx="8317287" cy="5184000"/>
          </a:xfrm>
          <a:prstGeom prst="rect">
            <a:avLst/>
          </a:prstGeom>
        </p:spPr>
      </p:pic>
      <p:sp>
        <p:nvSpPr>
          <p:cNvPr id="6" name="Inhaltsplatzhalt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32534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833" y="1178879"/>
            <a:ext cx="9092189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518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9545" y="1630073"/>
            <a:ext cx="7736643" cy="4536000"/>
          </a:xfrm>
          <a:prstGeom prst="rect">
            <a:avLst/>
          </a:prstGeom>
        </p:spPr>
      </p:pic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>
                <a:latin typeface="AR CENA" panose="02000000000000000000" pitchFamily="2" charset="0"/>
              </a:rPr>
              <a:t>Leserichtung</a:t>
            </a:r>
            <a:endParaRPr lang="de-AT" dirty="0"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916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713" y="0"/>
            <a:ext cx="10270207" cy="68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293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>
                <a:latin typeface="AR CENA" panose="02000000000000000000" pitchFamily="2" charset="0"/>
              </a:rPr>
              <a:t>Lautmalerei / </a:t>
            </a:r>
            <a:r>
              <a:rPr lang="de-AT" dirty="0" err="1" smtClean="0">
                <a:latin typeface="AR CENA" panose="02000000000000000000" pitchFamily="2" charset="0"/>
              </a:rPr>
              <a:t>Onomatopoesie</a:t>
            </a:r>
            <a:r>
              <a:rPr lang="de-AT" dirty="0" smtClean="0">
                <a:latin typeface="AR CENA" panose="02000000000000000000" pitchFamily="2" charset="0"/>
              </a:rPr>
              <a:t> </a:t>
            </a:r>
            <a:endParaRPr lang="de-AT" dirty="0">
              <a:latin typeface="AR CENA" panose="02000000000000000000" pitchFamily="2" charset="0"/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4545" y="1377779"/>
            <a:ext cx="5227390" cy="50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659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>
                <a:latin typeface="AR CENA" panose="02000000000000000000" pitchFamily="2" charset="0"/>
              </a:rPr>
              <a:t>Begriffsdefinition</a:t>
            </a:r>
            <a:endParaRPr lang="de-AT" dirty="0">
              <a:latin typeface="AR CENA" panose="02000000000000000000" pitchFamily="2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Webdings" panose="05030102010509060703" pitchFamily="18" charset="2"/>
              <a:buChar char="ë"/>
            </a:pPr>
            <a:r>
              <a:rPr lang="de-AT" dirty="0" smtClean="0"/>
              <a:t>Abfolge </a:t>
            </a:r>
            <a:r>
              <a:rPr lang="de-AT" dirty="0"/>
              <a:t>von Bildern, die einen Vorgang oder eine Geschichte </a:t>
            </a:r>
            <a:r>
              <a:rPr lang="de-AT" dirty="0" smtClean="0"/>
              <a:t>erzählen</a:t>
            </a:r>
          </a:p>
          <a:p>
            <a:pPr>
              <a:buFont typeface="Webdings" panose="05030102010509060703" pitchFamily="18" charset="2"/>
              <a:buChar char="ë"/>
            </a:pPr>
            <a:r>
              <a:rPr lang="de-AT" dirty="0" smtClean="0"/>
              <a:t>«</a:t>
            </a:r>
            <a:r>
              <a:rPr lang="de-AT" dirty="0" err="1"/>
              <a:t>comic</a:t>
            </a:r>
            <a:r>
              <a:rPr lang="de-AT" dirty="0"/>
              <a:t> </a:t>
            </a:r>
            <a:r>
              <a:rPr lang="de-AT" dirty="0" err="1" smtClean="0"/>
              <a:t>strip</a:t>
            </a:r>
            <a:r>
              <a:rPr lang="de-AT" dirty="0" smtClean="0"/>
              <a:t>» = auf </a:t>
            </a:r>
            <a:r>
              <a:rPr lang="de-AT" dirty="0"/>
              <a:t>deutsch lustiger </a:t>
            </a:r>
            <a:r>
              <a:rPr lang="de-AT" dirty="0" smtClean="0"/>
              <a:t>Streifen </a:t>
            </a:r>
            <a:endParaRPr lang="de-AT" dirty="0"/>
          </a:p>
          <a:p>
            <a:pPr>
              <a:buFont typeface="Webdings" panose="05030102010509060703" pitchFamily="18" charset="2"/>
              <a:buChar char="ë"/>
            </a:pPr>
            <a:r>
              <a:rPr lang="de-AT" b="1" dirty="0" smtClean="0"/>
              <a:t>Cartoon: </a:t>
            </a:r>
            <a:r>
              <a:rPr lang="de-AT" dirty="0" smtClean="0"/>
              <a:t>oft </a:t>
            </a:r>
            <a:r>
              <a:rPr lang="de-AT" dirty="0"/>
              <a:t>humoristisch auf den Punkt gebrachte Illustration eines </a:t>
            </a:r>
            <a:r>
              <a:rPr lang="de-AT" b="1" dirty="0" smtClean="0"/>
              <a:t>Tagesthemas </a:t>
            </a:r>
          </a:p>
          <a:p>
            <a:pPr>
              <a:buFont typeface="Webdings" panose="05030102010509060703" pitchFamily="18" charset="2"/>
              <a:buChar char="ë"/>
            </a:pPr>
            <a:r>
              <a:rPr lang="de-AT" b="1" dirty="0" smtClean="0"/>
              <a:t>Karikatur: </a:t>
            </a:r>
            <a:r>
              <a:rPr lang="de-AT" dirty="0" smtClean="0"/>
              <a:t>übertriebene</a:t>
            </a:r>
            <a:r>
              <a:rPr lang="de-AT" b="1" dirty="0" smtClean="0"/>
              <a:t> </a:t>
            </a:r>
            <a:r>
              <a:rPr lang="de-AT" dirty="0"/>
              <a:t>oder vereinfachte Darstellung einer </a:t>
            </a:r>
            <a:r>
              <a:rPr lang="de-AT" dirty="0" smtClean="0"/>
              <a:t>Person </a:t>
            </a:r>
          </a:p>
          <a:p>
            <a:pPr>
              <a:buFont typeface="Webdings" panose="05030102010509060703" pitchFamily="18" charset="2"/>
              <a:buChar char="ë"/>
            </a:pPr>
            <a:r>
              <a:rPr lang="de-AT" b="1" dirty="0" smtClean="0"/>
              <a:t>Comic: </a:t>
            </a:r>
            <a:r>
              <a:rPr lang="de-AT" dirty="0" smtClean="0"/>
              <a:t>Geschichte </a:t>
            </a:r>
            <a:r>
              <a:rPr lang="de-AT" dirty="0"/>
              <a:t>oder Sequenz mit</a:t>
            </a:r>
            <a:r>
              <a:rPr lang="de-AT" b="1" dirty="0"/>
              <a:t> mindestens zwei </a:t>
            </a:r>
            <a:r>
              <a:rPr lang="de-AT" dirty="0"/>
              <a:t>gezeichneten Bildern </a:t>
            </a:r>
            <a:endParaRPr lang="de-AT" dirty="0" smtClean="0"/>
          </a:p>
          <a:p>
            <a:pPr>
              <a:buFont typeface="Webdings" panose="05030102010509060703" pitchFamily="18" charset="2"/>
              <a:buChar char="ë"/>
            </a:pPr>
            <a:r>
              <a:rPr lang="de-AT" dirty="0" smtClean="0"/>
              <a:t>drei </a:t>
            </a:r>
            <a:r>
              <a:rPr lang="de-AT" dirty="0"/>
              <a:t>Stilrichtungen einteilen: </a:t>
            </a:r>
            <a:r>
              <a:rPr lang="de-AT" b="1" dirty="0"/>
              <a:t>funny, semi-funny </a:t>
            </a:r>
            <a:r>
              <a:rPr lang="de-AT" dirty="0"/>
              <a:t>und </a:t>
            </a:r>
            <a:r>
              <a:rPr lang="de-AT" b="1" dirty="0" smtClean="0"/>
              <a:t>realistisch</a:t>
            </a:r>
            <a:endParaRPr lang="de-AT" dirty="0"/>
          </a:p>
          <a:p>
            <a:pPr>
              <a:buFont typeface="Webdings" panose="05030102010509060703" pitchFamily="18" charset="2"/>
              <a:buChar char=""/>
            </a:pPr>
            <a:r>
              <a:rPr lang="de-AT" dirty="0" smtClean="0"/>
              <a:t>eng </a:t>
            </a:r>
            <a:r>
              <a:rPr lang="de-AT" dirty="0"/>
              <a:t>verwandt mit dem </a:t>
            </a:r>
            <a:r>
              <a:rPr lang="de-AT" dirty="0" smtClean="0"/>
              <a:t>Film </a:t>
            </a:r>
          </a:p>
          <a:p>
            <a:pPr>
              <a:buFont typeface="Webdings" panose="05030102010509060703" pitchFamily="18" charset="2"/>
              <a:buChar char=""/>
            </a:pPr>
            <a:r>
              <a:rPr lang="de-AT" dirty="0" smtClean="0"/>
              <a:t>Unterschied: die </a:t>
            </a:r>
            <a:r>
              <a:rPr lang="de-AT" dirty="0"/>
              <a:t>einzelnen Bilder in der Fantasie der Betrachter «zum Laufen gebracht» </a:t>
            </a:r>
            <a:r>
              <a:rPr lang="de-AT" dirty="0" smtClean="0"/>
              <a:t>werden </a:t>
            </a:r>
          </a:p>
          <a:p>
            <a:pPr>
              <a:buFont typeface="Webdings" panose="05030102010509060703" pitchFamily="18" charset="2"/>
              <a:buChar char=""/>
            </a:pPr>
            <a:r>
              <a:rPr lang="de-AT" b="1" dirty="0" smtClean="0"/>
              <a:t>Bildeinstellungen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48645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>
                <a:latin typeface="AR CENA" panose="02000000000000000000" pitchFamily="2" charset="0"/>
              </a:rPr>
              <a:t>Eigenen Comic erstellen</a:t>
            </a:r>
            <a:endParaRPr lang="de-AT" dirty="0">
              <a:latin typeface="AR CENA" panose="02000000000000000000" pitchFamily="2" charset="0"/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5331" y="4562475"/>
            <a:ext cx="10515600" cy="1500187"/>
          </a:xfrm>
        </p:spPr>
        <p:txBody>
          <a:bodyPr>
            <a:normAutofit fontScale="47500" lnSpcReduction="20000"/>
          </a:bodyPr>
          <a:lstStyle/>
          <a:p>
            <a:r>
              <a:rPr lang="de-AT" dirty="0" smtClean="0">
                <a:solidFill>
                  <a:schemeClr val="accent5"/>
                </a:solidFill>
                <a:hlinkClick r:id="rId2"/>
              </a:rPr>
              <a:t>http://www.pixton.com/comic/futcqrbm</a:t>
            </a:r>
            <a:endParaRPr lang="de-AT" dirty="0" smtClean="0">
              <a:solidFill>
                <a:schemeClr val="accent5"/>
              </a:solidFill>
            </a:endParaRPr>
          </a:p>
          <a:p>
            <a:r>
              <a:rPr lang="de-AT" dirty="0">
                <a:solidFill>
                  <a:schemeClr val="accent5"/>
                </a:solidFill>
              </a:rPr>
              <a:t>http://www.alles-andre.de/comic-creator/comic-erstellen.php </a:t>
            </a:r>
          </a:p>
          <a:p>
            <a:r>
              <a:rPr lang="de-AT" dirty="0" smtClean="0">
                <a:solidFill>
                  <a:schemeClr val="accent5"/>
                </a:solidFill>
              </a:rPr>
              <a:t>http</a:t>
            </a:r>
            <a:r>
              <a:rPr lang="de-AT" dirty="0">
                <a:solidFill>
                  <a:schemeClr val="accent5"/>
                </a:solidFill>
              </a:rPr>
              <a:t>://stripgenerator.com/strip/create </a:t>
            </a:r>
          </a:p>
          <a:p>
            <a:r>
              <a:rPr lang="de-AT" dirty="0" smtClean="0">
                <a:solidFill>
                  <a:schemeClr val="accent5"/>
                </a:solidFill>
              </a:rPr>
              <a:t>http</a:t>
            </a:r>
            <a:r>
              <a:rPr lang="de-AT" dirty="0">
                <a:solidFill>
                  <a:schemeClr val="accent5"/>
                </a:solidFill>
              </a:rPr>
              <a:t>://www.makebeliefscomix.com/Comix/ </a:t>
            </a:r>
          </a:p>
          <a:p>
            <a:r>
              <a:rPr lang="de-AT" dirty="0" smtClean="0">
                <a:solidFill>
                  <a:schemeClr val="accent5"/>
                </a:solidFill>
              </a:rPr>
              <a:t>http</a:t>
            </a:r>
            <a:r>
              <a:rPr lang="de-AT" dirty="0">
                <a:solidFill>
                  <a:schemeClr val="accent5"/>
                </a:solidFill>
              </a:rPr>
              <a:t>://www.flonga.com/play/comic-generator.htm </a:t>
            </a:r>
          </a:p>
          <a:p>
            <a:r>
              <a:rPr lang="de-AT" dirty="0" smtClean="0">
                <a:solidFill>
                  <a:schemeClr val="accent5"/>
                </a:solidFill>
              </a:rPr>
              <a:t>http</a:t>
            </a:r>
            <a:r>
              <a:rPr lang="de-AT" dirty="0">
                <a:solidFill>
                  <a:schemeClr val="accent5"/>
                </a:solidFill>
              </a:rPr>
              <a:t>://www.wittycomics.com/make-comic.php </a:t>
            </a:r>
            <a:endParaRPr lang="de-AT" dirty="0" smtClean="0">
              <a:solidFill>
                <a:schemeClr val="accent5"/>
              </a:solidFill>
            </a:endParaRPr>
          </a:p>
          <a:p>
            <a:pPr marL="342900" indent="-342900">
              <a:buFontTx/>
              <a:buChar char="-"/>
            </a:pPr>
            <a:endParaRPr lang="de-AT" dirty="0" smtClean="0"/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708178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320" y="517907"/>
            <a:ext cx="8675360" cy="5822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388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 smtClean="0">
                <a:latin typeface="AR CENA" panose="02000000000000000000" pitchFamily="2" charset="0"/>
              </a:rPr>
              <a:t>Graphic</a:t>
            </a:r>
            <a:r>
              <a:rPr lang="de-AT" dirty="0" smtClean="0">
                <a:latin typeface="AR CENA" panose="02000000000000000000" pitchFamily="2" charset="0"/>
              </a:rPr>
              <a:t> </a:t>
            </a:r>
            <a:r>
              <a:rPr lang="de-AT" dirty="0" err="1" smtClean="0">
                <a:latin typeface="AR CENA" panose="02000000000000000000" pitchFamily="2" charset="0"/>
              </a:rPr>
              <a:t>Novels</a:t>
            </a:r>
            <a:r>
              <a:rPr lang="de-AT" dirty="0" smtClean="0">
                <a:latin typeface="AR CENA" panose="02000000000000000000" pitchFamily="2" charset="0"/>
              </a:rPr>
              <a:t>…</a:t>
            </a:r>
            <a:endParaRPr lang="de-AT" dirty="0">
              <a:latin typeface="AR CENA" panose="02000000000000000000" pitchFamily="2" charset="0"/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 smtClean="0">
                <a:latin typeface="AR CENA" panose="02000000000000000000" pitchFamily="2" charset="0"/>
              </a:rPr>
              <a:t>…in Kürze</a:t>
            </a:r>
            <a:endParaRPr lang="de-AT" dirty="0">
              <a:latin typeface="AR CEN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975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>
                <a:latin typeface="AR CENA" panose="02000000000000000000" pitchFamily="2" charset="0"/>
              </a:rPr>
              <a:t>Sei kreativ!</a:t>
            </a:r>
            <a:endParaRPr lang="de-AT" dirty="0">
              <a:latin typeface="AR CENA" panose="02000000000000000000" pitchFamily="2" charset="0"/>
            </a:endParaRP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0586" y="1825625"/>
            <a:ext cx="565082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831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>
                <a:latin typeface="AR CENA" panose="02000000000000000000" pitchFamily="2" charset="0"/>
              </a:rPr>
              <a:t>Geschichte</a:t>
            </a:r>
            <a:endParaRPr lang="de-AT" dirty="0">
              <a:latin typeface="AR CENA" panose="02000000000000000000" pitchFamily="2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de-AT" dirty="0"/>
              <a:t>Ursprünge des Comics lassen sich bis zum Anbeginn der Menschheit zurückverfolgen</a:t>
            </a:r>
          </a:p>
          <a:p>
            <a:pPr lvl="0"/>
            <a:r>
              <a:rPr lang="de-AT" dirty="0" smtClean="0"/>
              <a:t>Steinzeit: Tiere </a:t>
            </a:r>
            <a:r>
              <a:rPr lang="de-AT" dirty="0"/>
              <a:t>auf </a:t>
            </a:r>
            <a:r>
              <a:rPr lang="de-AT" dirty="0" smtClean="0"/>
              <a:t>Felswänden</a:t>
            </a:r>
          </a:p>
          <a:p>
            <a:pPr lvl="0"/>
            <a:r>
              <a:rPr lang="de-AT" dirty="0" smtClean="0"/>
              <a:t>Antike: Bildfolgen </a:t>
            </a:r>
            <a:r>
              <a:rPr lang="de-AT" dirty="0"/>
              <a:t>einer </a:t>
            </a:r>
            <a:r>
              <a:rPr lang="de-AT" dirty="0" smtClean="0"/>
              <a:t>Ernte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8622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I</a:t>
            </a:r>
            <a:r>
              <a:rPr lang="de-AT" dirty="0" smtClean="0"/>
              <a:t>m </a:t>
            </a:r>
            <a:r>
              <a:rPr lang="de-AT" dirty="0" smtClean="0"/>
              <a:t>Mittelalter wurde in Frankreich der Teppich von </a:t>
            </a:r>
            <a:r>
              <a:rPr lang="de-AT" dirty="0" err="1" smtClean="0"/>
              <a:t>Bayeux</a:t>
            </a:r>
            <a:r>
              <a:rPr lang="de-AT" dirty="0" smtClean="0"/>
              <a:t> erstellt, der bildlich die normannische Invasion Englands, um 1066, darstellt</a:t>
            </a:r>
          </a:p>
          <a:p>
            <a:pPr marL="0" indent="0">
              <a:buNone/>
            </a:pPr>
            <a:endParaRPr lang="de-AT" dirty="0" smtClean="0"/>
          </a:p>
        </p:txBody>
      </p:sp>
      <p:pic>
        <p:nvPicPr>
          <p:cNvPr id="4" name="Grafik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29293"/>
            <a:ext cx="11928389" cy="29843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06110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de-AT" dirty="0" smtClean="0"/>
              <a:t>Ab dem 18. Jahrhundert verbreiteten sich kurze, komische Bildergeschichten in englischen </a:t>
            </a:r>
            <a:r>
              <a:rPr lang="de-AT" dirty="0" err="1" smtClean="0"/>
              <a:t>Karikaturblättern</a:t>
            </a:r>
            <a:r>
              <a:rPr lang="de-AT" dirty="0" smtClean="0"/>
              <a:t>. In dieser Zeit entstand auch der Begriff Comic. </a:t>
            </a:r>
          </a:p>
          <a:p>
            <a:pPr lvl="0"/>
            <a:r>
              <a:rPr lang="de-AT" dirty="0" smtClean="0"/>
              <a:t>Als Vater des Comics galt der Schweizer Zeichner Rodolphe </a:t>
            </a:r>
            <a:r>
              <a:rPr lang="de-AT" dirty="0" err="1" smtClean="0"/>
              <a:t>Töffler</a:t>
            </a:r>
            <a:r>
              <a:rPr lang="de-AT" dirty="0" smtClean="0"/>
              <a:t>, der im 19. Jahrhundert </a:t>
            </a:r>
            <a:r>
              <a:rPr lang="de-AT" dirty="0" err="1" smtClean="0"/>
              <a:t>cartoonähnliche</a:t>
            </a:r>
            <a:r>
              <a:rPr lang="de-AT" dirty="0" smtClean="0"/>
              <a:t> Zeichnungen mit humorvollen Texten verband. </a:t>
            </a:r>
          </a:p>
          <a:p>
            <a:pPr lvl="0"/>
            <a:r>
              <a:rPr lang="de-AT" dirty="0" smtClean="0"/>
              <a:t>Ab Mitte des 19. Jahrhunderts wurden in den Vereinigten Staaten von Amerika in den Zeitungen kurze Bildergeschichten veröffentlicht, die den Namen Comicstrips erhielten. </a:t>
            </a:r>
          </a:p>
          <a:p>
            <a:pPr marL="0" indent="0">
              <a:buNone/>
            </a:pP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74697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AT" dirty="0" smtClean="0"/>
              <a:t>Als Geburtsstunde des modernen Comics galt die Bildergeschichte 'The Yellow Kid', aus dem Jahre 1895, die von Richard F. </a:t>
            </a:r>
            <a:r>
              <a:rPr lang="de-AT" dirty="0" err="1" smtClean="0"/>
              <a:t>Outcault</a:t>
            </a:r>
            <a:r>
              <a:rPr lang="de-AT" dirty="0" smtClean="0"/>
              <a:t> stammte. </a:t>
            </a:r>
          </a:p>
          <a:p>
            <a:pPr marL="0" indent="0">
              <a:buNone/>
            </a:pPr>
            <a:endParaRPr lang="de-AT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372350" y="2182019"/>
            <a:ext cx="2781300" cy="363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282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AT" dirty="0" smtClean="0"/>
              <a:t>Bildergeschichten </a:t>
            </a:r>
            <a:r>
              <a:rPr lang="de-AT" dirty="0" smtClean="0"/>
              <a:t>von Wilhelm </a:t>
            </a:r>
            <a:r>
              <a:rPr lang="de-AT" dirty="0" smtClean="0"/>
              <a:t>Busch</a:t>
            </a:r>
          </a:p>
          <a:p>
            <a:pPr marL="0" indent="0">
              <a:buNone/>
            </a:pPr>
            <a:endParaRPr lang="de-AT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431359"/>
            <a:ext cx="5181600" cy="3139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174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de-AT" dirty="0" smtClean="0"/>
              <a:t>Nach dem 1. Weltkrieg: neue Form des Comics- lange Geschichten mit Fortsetzungen</a:t>
            </a:r>
          </a:p>
          <a:p>
            <a:r>
              <a:rPr lang="de-AT" dirty="0" smtClean="0"/>
              <a:t>Belgier Georges Remi alias </a:t>
            </a:r>
            <a:r>
              <a:rPr lang="de-AT" dirty="0" err="1" smtClean="0"/>
              <a:t>Herge</a:t>
            </a:r>
            <a:endParaRPr lang="de-AT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966338"/>
            <a:ext cx="5181600" cy="4069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322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 smtClean="0"/>
              <a:t>Wenig später folgten auch in den USA längere Comicgeschichten, die in den Sonntagszeitungen erschienen. Waren es anfangs bislang komische Geschichten, die erzählt wurden, begann 1929 mit dem Abenteuer-Comic ein völlig neues Genre. </a:t>
            </a:r>
          </a:p>
          <a:p>
            <a:r>
              <a:rPr lang="de-AT" dirty="0" smtClean="0"/>
              <a:t>Vorreiter des Abenteuercomics war der Kanadier Hal Foster, der 1929 mit 'Tarzan' und 1937 mit 'Prinz Eisenherz' Klassiker dieses Genres schuf. </a:t>
            </a:r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990807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67E1A03A0E3684BAEA3075FEE4C389E" ma:contentTypeVersion="11" ma:contentTypeDescription="Ein neues Dokument erstellen." ma:contentTypeScope="" ma:versionID="a9e10702193db2aef36c1ce2153dbefc">
  <xsd:schema xmlns:xsd="http://www.w3.org/2001/XMLSchema" xmlns:xs="http://www.w3.org/2001/XMLSchema" xmlns:p="http://schemas.microsoft.com/office/2006/metadata/properties" xmlns:ns2="19eacbb0-5bb0-468a-8466-72eb143c026f" xmlns:ns3="bdad2038-e391-431e-a1b6-7ab6d02a20d3" targetNamespace="http://schemas.microsoft.com/office/2006/metadata/properties" ma:root="true" ma:fieldsID="90907162dd8295a37e0a2a5e31a34753" ns2:_="" ns3:_="">
    <xsd:import namespace="19eacbb0-5bb0-468a-8466-72eb143c026f"/>
    <xsd:import namespace="bdad2038-e391-431e-a1b6-7ab6d02a20d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eacbb0-5bb0-468a-8466-72eb143c026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ad2038-e391-431e-a1b6-7ab6d02a20d3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bdad2038-e391-431e-a1b6-7ab6d02a20d3">
      <UserInfo>
        <DisplayName/>
        <AccountId xsi:nil="true"/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A91F55A6-F80B-4114-9E81-354F8AAF130C}"/>
</file>

<file path=customXml/itemProps2.xml><?xml version="1.0" encoding="utf-8"?>
<ds:datastoreItem xmlns:ds="http://schemas.openxmlformats.org/officeDocument/2006/customXml" ds:itemID="{E9F5C334-1303-49D9-B3AE-81540E22CEEF}"/>
</file>

<file path=customXml/itemProps3.xml><?xml version="1.0" encoding="utf-8"?>
<ds:datastoreItem xmlns:ds="http://schemas.openxmlformats.org/officeDocument/2006/customXml" ds:itemID="{248A294A-171A-4DCE-B1A8-F6806831AFFC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416</Words>
  <Application>Microsoft Office PowerPoint</Application>
  <PresentationFormat>Breitbild</PresentationFormat>
  <Paragraphs>51</Paragraphs>
  <Slides>23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9" baseType="lpstr">
      <vt:lpstr>AR CENA</vt:lpstr>
      <vt:lpstr>Arial</vt:lpstr>
      <vt:lpstr>Calibri</vt:lpstr>
      <vt:lpstr>Calibri Light</vt:lpstr>
      <vt:lpstr>Webdings</vt:lpstr>
      <vt:lpstr>Office Theme</vt:lpstr>
      <vt:lpstr>Comics</vt:lpstr>
      <vt:lpstr>Begriffsdefinition</vt:lpstr>
      <vt:lpstr>Geschichte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Merkmale</vt:lpstr>
      <vt:lpstr>Sprechblasen</vt:lpstr>
      <vt:lpstr>PowerPoint-Präsentation</vt:lpstr>
      <vt:lpstr>Leserichtung</vt:lpstr>
      <vt:lpstr>PowerPoint-Präsentation</vt:lpstr>
      <vt:lpstr>Lautmalerei / Onomatopoesie </vt:lpstr>
      <vt:lpstr>Eigenen Comic erstellen</vt:lpstr>
      <vt:lpstr>PowerPoint-Präsentation</vt:lpstr>
      <vt:lpstr>Graphic Novels…</vt:lpstr>
      <vt:lpstr>Sei kreativ!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Lisa</dc:creator>
  <cp:lastModifiedBy>Lisa</cp:lastModifiedBy>
  <cp:revision>11</cp:revision>
  <dcterms:created xsi:type="dcterms:W3CDTF">2015-09-22T12:04:28Z</dcterms:created>
  <dcterms:modified xsi:type="dcterms:W3CDTF">2015-09-22T14:35:24Z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0x010100367E1A03A0E3684BAEA3075FEE4C389E</vt:lpwstr>
  </property>
  <property fmtid="{D5CDD505-2E9C-101B-9397-08002B2CF9AE}" pid="3" name="Order">
    <vt:r8>179400</vt:r8>
  </property>
  <property fmtid="{D5CDD505-2E9C-101B-9397-08002B2CF9AE}" pid="4" name="_ExtendedDescription">
    <vt:lpwstr/>
  </property>
  <property fmtid="{D5CDD505-2E9C-101B-9397-08002B2CF9AE}" pid="5" name="TriggerFlowInfo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</Properties>
</file>

<file path=docProps/thumbnail.jpeg>
</file>